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5" r:id="rId8"/>
    <p:sldId id="266" r:id="rId9"/>
    <p:sldId id="262" r:id="rId10"/>
    <p:sldId id="263" r:id="rId11"/>
    <p:sldId id="264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7CFBE9-E1AE-4C62-A65D-EA7D7397FBED}" type="datetimeFigureOut">
              <a:rPr lang="es-ES" smtClean="0"/>
              <a:t>21/05/2013</a:t>
            </a:fld>
            <a:endParaRPr lang="es-ES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2C794-1E1C-4D1F-8CFA-1FA3DB640B14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7CFBE9-E1AE-4C62-A65D-EA7D7397FBED}" type="datetimeFigureOut">
              <a:rPr lang="es-ES" smtClean="0"/>
              <a:t>21/05/2013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2C794-1E1C-4D1F-8CFA-1FA3DB640B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7CFBE9-E1AE-4C62-A65D-EA7D7397FBED}" type="datetimeFigureOut">
              <a:rPr lang="es-ES" smtClean="0"/>
              <a:t>21/05/2013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2C794-1E1C-4D1F-8CFA-1FA3DB640B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7CFBE9-E1AE-4C62-A65D-EA7D7397FBED}" type="datetimeFigureOut">
              <a:rPr lang="es-ES" smtClean="0"/>
              <a:t>21/05/2013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2C794-1E1C-4D1F-8CFA-1FA3DB640B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7CFBE9-E1AE-4C62-A65D-EA7D7397FBED}" type="datetimeFigureOut">
              <a:rPr lang="es-ES" smtClean="0"/>
              <a:t>21/05/2013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2C794-1E1C-4D1F-8CFA-1FA3DB640B14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7CFBE9-E1AE-4C62-A65D-EA7D7397FBED}" type="datetimeFigureOut">
              <a:rPr lang="es-ES" smtClean="0"/>
              <a:t>21/05/2013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2C794-1E1C-4D1F-8CFA-1FA3DB640B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7CFBE9-E1AE-4C62-A65D-EA7D7397FBED}" type="datetimeFigureOut">
              <a:rPr lang="es-ES" smtClean="0"/>
              <a:t>21/05/2013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2C794-1E1C-4D1F-8CFA-1FA3DB640B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7CFBE9-E1AE-4C62-A65D-EA7D7397FBED}" type="datetimeFigureOut">
              <a:rPr lang="es-ES" smtClean="0"/>
              <a:t>21/05/2013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2C794-1E1C-4D1F-8CFA-1FA3DB640B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7CFBE9-E1AE-4C62-A65D-EA7D7397FBED}" type="datetimeFigureOut">
              <a:rPr lang="es-ES" smtClean="0"/>
              <a:t>21/05/2013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2C794-1E1C-4D1F-8CFA-1FA3DB640B14}" type="slidenum">
              <a:rPr lang="es-ES" smtClean="0"/>
              <a:t>‹Nº›</a:t>
            </a:fld>
            <a:endParaRPr lang="es-ES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7CFBE9-E1AE-4C62-A65D-EA7D7397FBED}" type="datetimeFigureOut">
              <a:rPr lang="es-ES" smtClean="0"/>
              <a:t>21/05/2013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2C794-1E1C-4D1F-8CFA-1FA3DB640B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7CFBE9-E1AE-4C62-A65D-EA7D7397FBED}" type="datetimeFigureOut">
              <a:rPr lang="es-ES" smtClean="0"/>
              <a:t>21/05/2013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92C794-1E1C-4D1F-8CFA-1FA3DB640B14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A7CFBE9-E1AE-4C62-A65D-EA7D7397FBED}" type="datetimeFigureOut">
              <a:rPr lang="es-ES" smtClean="0"/>
              <a:t>21/05/2013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592C794-1E1C-4D1F-8CFA-1FA3DB640B14}" type="slidenum">
              <a:rPr lang="es-ES" smtClean="0"/>
              <a:t>‹Nº›</a:t>
            </a:fld>
            <a:endParaRPr lang="es-ES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383820" y="404664"/>
            <a:ext cx="7543800" cy="1657871"/>
          </a:xfrm>
        </p:spPr>
        <p:txBody>
          <a:bodyPr>
            <a:noAutofit/>
          </a:bodyPr>
          <a:lstStyle/>
          <a:p>
            <a:pPr algn="ctr"/>
            <a:r>
              <a:rPr lang="es-ES" sz="5400" smtClean="0"/>
              <a:t>La Télé en France et en Espagne</a:t>
            </a:r>
            <a:endParaRPr lang="es-ES" sz="540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05024"/>
            <a:ext cx="748665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3521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65109" y="188640"/>
            <a:ext cx="7498080" cy="1012974"/>
          </a:xfrm>
        </p:spPr>
        <p:txBody>
          <a:bodyPr>
            <a:normAutofit/>
          </a:bodyPr>
          <a:lstStyle/>
          <a:p>
            <a:pPr algn="ctr"/>
            <a:r>
              <a:rPr lang="es-ES" smtClean="0"/>
              <a:t>Conclusion: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1052736"/>
            <a:ext cx="7498080" cy="1368152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es-ES" sz="2800" i="1" smtClean="0"/>
              <a:t>“En France les chaînes se livrent la guerre d’audience pour les JT, alors qu’en Espagne ce sont les séries qui font office d’armes.”</a:t>
            </a:r>
          </a:p>
          <a:p>
            <a:pPr marL="82296" indent="0">
              <a:buNone/>
            </a:pPr>
            <a:endParaRPr lang="es-ES" i="1"/>
          </a:p>
          <a:p>
            <a:pPr marL="82296" indent="0">
              <a:buNone/>
            </a:pPr>
            <a:endParaRPr lang="es-ES" i="1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573930"/>
            <a:ext cx="3960440" cy="1845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7538" y="4419262"/>
            <a:ext cx="295232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00094"/>
            <a:ext cx="2021210" cy="2451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49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1259632" y="368318"/>
            <a:ext cx="7406640" cy="995370"/>
          </a:xfrm>
        </p:spPr>
        <p:txBody>
          <a:bodyPr/>
          <a:lstStyle/>
          <a:p>
            <a:r>
              <a:rPr lang="es-ES" smtClean="0"/>
              <a:t>Consommation TV en Europe:</a:t>
            </a:r>
            <a:endParaRPr lang="es-ES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1291621" y="1423526"/>
            <a:ext cx="7406640" cy="2376264"/>
          </a:xfrm>
        </p:spPr>
        <p:txBody>
          <a:bodyPr>
            <a:normAutofit/>
          </a:bodyPr>
          <a:lstStyle/>
          <a:p>
            <a:r>
              <a:rPr lang="es-ES" smtClean="0"/>
              <a:t>ITALIE: 1er</a:t>
            </a:r>
          </a:p>
          <a:p>
            <a:r>
              <a:rPr lang="es-ES" smtClean="0"/>
              <a:t>PORTUGAL: 2ème</a:t>
            </a:r>
          </a:p>
          <a:p>
            <a:r>
              <a:rPr lang="es-ES" smtClean="0"/>
              <a:t>ESPAGNE: 3ème</a:t>
            </a:r>
          </a:p>
          <a:p>
            <a:r>
              <a:rPr lang="es-ES" smtClean="0"/>
              <a:t>…</a:t>
            </a:r>
            <a:endParaRPr lang="es-ES"/>
          </a:p>
          <a:p>
            <a:r>
              <a:rPr lang="es-ES" smtClean="0"/>
              <a:t>FRANCE: 6ème</a:t>
            </a:r>
            <a:endParaRPr lang="es-E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12776"/>
            <a:ext cx="3550197" cy="39616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031637"/>
            <a:ext cx="3096344" cy="27386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142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890080" cy="767550"/>
          </a:xfrm>
        </p:spPr>
        <p:txBody>
          <a:bodyPr>
            <a:normAutofit/>
          </a:bodyPr>
          <a:lstStyle/>
          <a:p>
            <a:pPr algn="ctr"/>
            <a:r>
              <a:rPr lang="es-ES" sz="3200" smtClean="0"/>
              <a:t>Les chaînes de télé généralistes françaises</a:t>
            </a:r>
            <a:endParaRPr lang="es-ES" sz="320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164500"/>
            <a:ext cx="8028384" cy="5576868"/>
          </a:xfrm>
        </p:spPr>
        <p:txBody>
          <a:bodyPr>
            <a:normAutofit/>
          </a:bodyPr>
          <a:lstStyle/>
          <a:p>
            <a:r>
              <a:rPr lang="es-ES" sz="2800" b="1" smtClean="0">
                <a:latin typeface="Times New Roman" pitchFamily="18" charset="0"/>
                <a:cs typeface="Times New Roman" pitchFamily="18" charset="0"/>
              </a:rPr>
              <a:t> TF1</a:t>
            </a:r>
            <a:r>
              <a:rPr lang="es-ES" sz="280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1ère chaîne nationale (audience), privée_ Majorité des programmes= divertissement. </a:t>
            </a:r>
          </a:p>
          <a:p>
            <a:pPr marL="82296" indent="0">
              <a:buNone/>
            </a:pP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peu d’émissions culturelles (à part JT, cinéma)</a:t>
            </a:r>
          </a:p>
          <a:p>
            <a:endParaRPr lang="es-ES" sz="28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s-ES" sz="2800" b="1" smtClean="0">
                <a:latin typeface="Times New Roman" pitchFamily="18" charset="0"/>
                <a:cs typeface="Times New Roman" pitchFamily="18" charset="0"/>
              </a:rPr>
              <a:t>France2</a:t>
            </a:r>
            <a:r>
              <a:rPr lang="es-ES" sz="280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2ème chaîne nationale, publique_   programmation diversifiée: divertir le public + </a:t>
            </a:r>
          </a:p>
          <a:p>
            <a:pPr marL="82296" indent="0">
              <a:buNone/>
            </a:pP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    informer.</a:t>
            </a:r>
          </a:p>
          <a:p>
            <a:endParaRPr lang="es-ES" sz="28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s-ES" sz="2800" b="1" smtClean="0">
                <a:latin typeface="Times New Roman" pitchFamily="18" charset="0"/>
                <a:cs typeface="Times New Roman" pitchFamily="18" charset="0"/>
              </a:rPr>
              <a:t>France3</a:t>
            </a:r>
            <a:r>
              <a:rPr lang="es-ES" sz="280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chaîne nationale et régionale, publique_ </a:t>
            </a:r>
          </a:p>
          <a:p>
            <a:pPr marL="82296" indent="0">
              <a:buNone/>
            </a:pP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    surtout émissions culturelles et éducatives.Vocation            régionale et locale (ex: </a:t>
            </a:r>
            <a:r>
              <a:rPr lang="es-ES" sz="2400" i="1" smtClean="0">
                <a:latin typeface="Times New Roman" pitchFamily="18" charset="0"/>
                <a:cs typeface="Times New Roman" pitchFamily="18" charset="0"/>
              </a:rPr>
              <a:t>France3 Pays de la Loire</a:t>
            </a: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s-ES" sz="2400" smtClean="0">
              <a:latin typeface="Agency FB" pitchFamily="34" charset="0"/>
            </a:endParaRPr>
          </a:p>
          <a:p>
            <a:endParaRPr lang="es-ES" sz="2800">
              <a:latin typeface="Agency FB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404" y="1772816"/>
            <a:ext cx="1561036" cy="644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780928"/>
            <a:ext cx="864096" cy="1365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416" y="4725144"/>
            <a:ext cx="957064" cy="1447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330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796950"/>
          </a:xfrm>
        </p:spPr>
        <p:txBody>
          <a:bodyPr>
            <a:normAutofit/>
          </a:bodyPr>
          <a:lstStyle/>
          <a:p>
            <a:pPr algn="ctr"/>
            <a:r>
              <a:rPr lang="es-ES" sz="3200"/>
              <a:t>Les chaînes de télé généralistes françaises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980728"/>
            <a:ext cx="8100392" cy="5877272"/>
          </a:xfrm>
        </p:spPr>
        <p:txBody>
          <a:bodyPr/>
          <a:lstStyle/>
          <a:p>
            <a:r>
              <a:rPr lang="es-ES" sz="2800" b="1">
                <a:latin typeface="Times New Roman" pitchFamily="18" charset="0"/>
                <a:cs typeface="Times New Roman" pitchFamily="18" charset="0"/>
              </a:rPr>
              <a:t>M6</a:t>
            </a:r>
            <a:r>
              <a:rPr lang="es-ES" sz="280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chaîne nationale privée_ “jeune et moderne qui réunit la famille” avec 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programmes </a:t>
            </a: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fictions, magazines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, </a:t>
            </a:r>
            <a:endParaRPr lang="es-ES" sz="240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sports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, jeunesse… *lance </a:t>
            </a:r>
            <a:r>
              <a:rPr lang="es-ES" sz="2400" i="1">
                <a:latin typeface="Times New Roman" pitchFamily="18" charset="0"/>
                <a:cs typeface="Times New Roman" pitchFamily="18" charset="0"/>
              </a:rPr>
              <a:t>M6 replay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site </a:t>
            </a: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internet </a:t>
            </a:r>
          </a:p>
          <a:p>
            <a:pPr marL="82296" indent="0">
              <a:buNone/>
            </a:pP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pour 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revoir les 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émissions</a:t>
            </a: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endParaRPr lang="es-ES" sz="2800">
              <a:latin typeface="Times New Roman" pitchFamily="18" charset="0"/>
              <a:cs typeface="Times New Roman" pitchFamily="18" charset="0"/>
            </a:endParaRPr>
          </a:p>
          <a:p>
            <a:r>
              <a:rPr lang="es-ES" sz="2800" b="1">
                <a:latin typeface="Times New Roman" pitchFamily="18" charset="0"/>
                <a:cs typeface="Times New Roman" pitchFamily="18" charset="0"/>
              </a:rPr>
              <a:t>Arte</a:t>
            </a:r>
            <a:r>
              <a:rPr lang="es-ES" sz="280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chaîne franco-allemande, publique à vocation culturelle européenne. Diffusion 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émissions </a:t>
            </a:r>
            <a:endParaRPr lang="es-ES" sz="2400" smtClean="0"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culturelles 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“pour rapprocher les peuples en </a:t>
            </a:r>
            <a:r>
              <a:rPr lang="es-ES" sz="2400">
                <a:latin typeface="Times New Roman" pitchFamily="18" charset="0"/>
                <a:cs typeface="Times New Roman" pitchFamily="18" charset="0"/>
              </a:rPr>
              <a:t>Europe</a:t>
            </a: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endParaRPr lang="es-ES" sz="2400">
              <a:latin typeface="Times New Roman" pitchFamily="18" charset="0"/>
              <a:cs typeface="Times New Roman" pitchFamily="18" charset="0"/>
            </a:endParaRPr>
          </a:p>
          <a:p>
            <a:r>
              <a:rPr lang="es-ES" sz="2800" b="1" smtClean="0">
                <a:latin typeface="Times New Roman" pitchFamily="18" charset="0"/>
                <a:cs typeface="Times New Roman" pitchFamily="18" charset="0"/>
              </a:rPr>
              <a:t>D8</a:t>
            </a:r>
            <a:r>
              <a:rPr lang="es-ES" sz="2400" smtClean="0">
                <a:latin typeface="Times New Roman" pitchFamily="18" charset="0"/>
                <a:cs typeface="Times New Roman" pitchFamily="18" charset="0"/>
              </a:rPr>
              <a:t> (depuis 2012): nouvelle chaîne nationale privée (groupe Canal+) _  cinéma, fiction française, magazines culturels, évènements sportifs.</a:t>
            </a:r>
          </a:p>
          <a:p>
            <a:endParaRPr lang="es-ES" sz="2400">
              <a:latin typeface="Times New Roman" pitchFamily="18" charset="0"/>
              <a:cs typeface="Times New Roman" pitchFamily="18" charset="0"/>
            </a:endParaRPr>
          </a:p>
          <a:p>
            <a:endParaRPr lang="es-E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580406"/>
            <a:ext cx="142875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4248" y="3757390"/>
            <a:ext cx="190500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802749"/>
            <a:ext cx="9525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05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792088"/>
          </a:xfrm>
        </p:spPr>
        <p:txBody>
          <a:bodyPr>
            <a:normAutofit/>
          </a:bodyPr>
          <a:lstStyle/>
          <a:p>
            <a:r>
              <a:rPr lang="es-ES" sz="2400" smtClean="0"/>
              <a:t>                </a:t>
            </a:r>
            <a:r>
              <a:rPr lang="es-ES" sz="2400" b="1" smtClean="0"/>
              <a:t>VOCABULAIRE</a:t>
            </a:r>
            <a:r>
              <a:rPr lang="es-ES" sz="2400" smtClean="0"/>
              <a:t> </a:t>
            </a:r>
            <a:endParaRPr lang="es-ES" sz="240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87624" y="865108"/>
            <a:ext cx="7848872" cy="5992892"/>
          </a:xfrm>
        </p:spPr>
        <p:txBody>
          <a:bodyPr numCol="2">
            <a:noAutofit/>
          </a:bodyPr>
          <a:lstStyle/>
          <a:p>
            <a:r>
              <a:rPr lang="es-ES" sz="1800" smtClean="0">
                <a:latin typeface="Comic Sans MS" pitchFamily="66" charset="0"/>
              </a:rPr>
              <a:t>Audience</a:t>
            </a:r>
          </a:p>
          <a:p>
            <a:r>
              <a:rPr lang="es-ES" sz="1800" smtClean="0">
                <a:latin typeface="Comic Sans MS" pitchFamily="66" charset="0"/>
              </a:rPr>
              <a:t>Animateur (jeu TV) /présentateur (JT)</a:t>
            </a:r>
          </a:p>
          <a:p>
            <a:r>
              <a:rPr lang="es-ES" sz="1800" smtClean="0">
                <a:latin typeface="Comic Sans MS" pitchFamily="66" charset="0"/>
              </a:rPr>
              <a:t>Bande annonce</a:t>
            </a:r>
          </a:p>
          <a:p>
            <a:r>
              <a:rPr lang="es-ES" sz="1800" smtClean="0">
                <a:latin typeface="Comic Sans MS" pitchFamily="66" charset="0"/>
              </a:rPr>
              <a:t>Budget= presupuesto</a:t>
            </a:r>
          </a:p>
          <a:p>
            <a:r>
              <a:rPr lang="es-ES" sz="1800" smtClean="0">
                <a:latin typeface="Comic Sans MS" pitchFamily="66" charset="0"/>
              </a:rPr>
              <a:t>Chaîne publique/privée_ changer de chaîne/zapper</a:t>
            </a:r>
          </a:p>
          <a:p>
            <a:r>
              <a:rPr lang="es-ES" sz="1800" smtClean="0">
                <a:latin typeface="Comic Sans MS" pitchFamily="66" charset="0"/>
              </a:rPr>
              <a:t>Divertissement</a:t>
            </a:r>
          </a:p>
          <a:p>
            <a:r>
              <a:rPr lang="es-ES" sz="1800" smtClean="0">
                <a:latin typeface="Comic Sans MS" pitchFamily="66" charset="0"/>
              </a:rPr>
              <a:t>Documentaire (animalier, sportif,…)</a:t>
            </a:r>
          </a:p>
          <a:p>
            <a:r>
              <a:rPr lang="es-ES" sz="1800" smtClean="0">
                <a:latin typeface="Comic Sans MS" pitchFamily="66" charset="0"/>
              </a:rPr>
              <a:t>Émission (de variété, jeunesse, culturelle)= un programme</a:t>
            </a:r>
          </a:p>
          <a:p>
            <a:r>
              <a:rPr lang="es-ES" sz="1800" smtClean="0">
                <a:latin typeface="Comic Sans MS" pitchFamily="66" charset="0"/>
              </a:rPr>
              <a:t>Fiction /Film </a:t>
            </a:r>
          </a:p>
          <a:p>
            <a:r>
              <a:rPr lang="es-ES" sz="1800" smtClean="0">
                <a:latin typeface="Comic Sans MS" pitchFamily="66" charset="0"/>
              </a:rPr>
              <a:t>Grille des programmes/programme télé</a:t>
            </a:r>
          </a:p>
          <a:p>
            <a:r>
              <a:rPr lang="es-ES" sz="1800" smtClean="0">
                <a:latin typeface="Comic Sans MS" pitchFamily="66" charset="0"/>
              </a:rPr>
              <a:t>Générique (début/fin)</a:t>
            </a:r>
          </a:p>
          <a:p>
            <a:endParaRPr lang="es-ES" sz="1800">
              <a:latin typeface="Comic Sans MS" pitchFamily="66" charset="0"/>
            </a:endParaRPr>
          </a:p>
          <a:p>
            <a:endParaRPr lang="es-ES" sz="1800" smtClean="0">
              <a:latin typeface="Comic Sans MS" pitchFamily="66" charset="0"/>
            </a:endParaRPr>
          </a:p>
          <a:p>
            <a:endParaRPr lang="es-ES" sz="1800">
              <a:latin typeface="Comic Sans MS" pitchFamily="66" charset="0"/>
            </a:endParaRPr>
          </a:p>
          <a:p>
            <a:endParaRPr lang="es-ES" sz="1800" smtClean="0">
              <a:latin typeface="Comic Sans MS" pitchFamily="66" charset="0"/>
            </a:endParaRPr>
          </a:p>
          <a:p>
            <a:endParaRPr lang="es-ES" sz="1800">
              <a:latin typeface="Comic Sans MS" pitchFamily="66" charset="0"/>
            </a:endParaRPr>
          </a:p>
          <a:p>
            <a:endParaRPr lang="es-ES" sz="1800" smtClean="0">
              <a:latin typeface="Comic Sans MS" pitchFamily="66" charset="0"/>
            </a:endParaRPr>
          </a:p>
          <a:p>
            <a:endParaRPr lang="es-ES" sz="1800" smtClean="0">
              <a:latin typeface="Comic Sans MS" pitchFamily="66" charset="0"/>
            </a:endParaRPr>
          </a:p>
          <a:p>
            <a:endParaRPr lang="es-ES" sz="1800">
              <a:latin typeface="Comic Sans MS" pitchFamily="66" charset="0"/>
            </a:endParaRPr>
          </a:p>
          <a:p>
            <a:endParaRPr lang="es-ES" sz="1800" smtClean="0">
              <a:latin typeface="Comic Sans MS" pitchFamily="66" charset="0"/>
            </a:endParaRPr>
          </a:p>
          <a:p>
            <a:endParaRPr lang="es-ES" sz="1800" smtClean="0">
              <a:latin typeface="Comic Sans MS" pitchFamily="66" charset="0"/>
            </a:endParaRPr>
          </a:p>
          <a:p>
            <a:endParaRPr lang="es-ES" sz="1800" smtClean="0">
              <a:latin typeface="Comic Sans MS" pitchFamily="66" charset="0"/>
            </a:endParaRPr>
          </a:p>
          <a:p>
            <a:r>
              <a:rPr lang="es-ES" sz="1800" smtClean="0">
                <a:latin typeface="Comic Sans MS" pitchFamily="66" charset="0"/>
              </a:rPr>
              <a:t>Un magazine (sur la culture, santé)</a:t>
            </a:r>
          </a:p>
          <a:p>
            <a:r>
              <a:rPr lang="es-ES" sz="1800" smtClean="0">
                <a:latin typeface="Comic Sans MS" pitchFamily="66" charset="0"/>
              </a:rPr>
              <a:t>La publicité/la pub</a:t>
            </a:r>
          </a:p>
          <a:p>
            <a:r>
              <a:rPr lang="es-ES" sz="1800" smtClean="0">
                <a:latin typeface="Comic Sans MS" pitchFamily="66" charset="0"/>
              </a:rPr>
              <a:t>Regarder la télé</a:t>
            </a:r>
          </a:p>
          <a:p>
            <a:r>
              <a:rPr lang="es-ES" sz="1800" smtClean="0">
                <a:latin typeface="Comic Sans MS" pitchFamily="66" charset="0"/>
              </a:rPr>
              <a:t>Un reportage</a:t>
            </a:r>
          </a:p>
          <a:p>
            <a:r>
              <a:rPr lang="es-ES" sz="1800" smtClean="0">
                <a:latin typeface="Comic Sans MS" pitchFamily="66" charset="0"/>
              </a:rPr>
              <a:t>Série /feuilleton</a:t>
            </a:r>
          </a:p>
          <a:p>
            <a:r>
              <a:rPr lang="es-ES" sz="1800" smtClean="0">
                <a:latin typeface="Comic Sans MS" pitchFamily="66" charset="0"/>
              </a:rPr>
              <a:t>Télé-réalité / Télé-poubelle</a:t>
            </a:r>
          </a:p>
          <a:p>
            <a:r>
              <a:rPr lang="es-ES" sz="1800" smtClean="0">
                <a:latin typeface="Comic Sans MS" pitchFamily="66" charset="0"/>
              </a:rPr>
              <a:t>TV/Télé/ le petit écran= télévision</a:t>
            </a:r>
          </a:p>
          <a:p>
            <a:r>
              <a:rPr lang="es-ES" sz="1800" smtClean="0">
                <a:latin typeface="Comic Sans MS" pitchFamily="66" charset="0"/>
              </a:rPr>
              <a:t>La télécommande= el mando a distancia</a:t>
            </a:r>
          </a:p>
          <a:p>
            <a:r>
              <a:rPr lang="es-ES" sz="1800">
                <a:latin typeface="Comic Sans MS" pitchFamily="66" charset="0"/>
              </a:rPr>
              <a:t>Le Journal Télévisé/le JT/les infos= telediario</a:t>
            </a:r>
          </a:p>
          <a:p>
            <a:pPr marL="82296" indent="0">
              <a:buNone/>
            </a:pPr>
            <a:endParaRPr lang="es-ES" sz="1800" smtClean="0">
              <a:latin typeface="Comic Sans MS" pitchFamily="66" charset="0"/>
            </a:endParaRPr>
          </a:p>
          <a:p>
            <a:endParaRPr lang="es-ES" sz="1800" smtClean="0">
              <a:latin typeface="Comic Sans MS" pitchFamily="66" charset="0"/>
            </a:endParaRPr>
          </a:p>
          <a:p>
            <a:pPr marL="82296" indent="0">
              <a:buNone/>
            </a:pPr>
            <a:endParaRPr lang="es-ES" sz="1800" smtClean="0">
              <a:latin typeface="Comic Sans MS" pitchFamily="66" charset="0"/>
            </a:endParaRPr>
          </a:p>
          <a:p>
            <a:endParaRPr lang="es-ES" sz="1800" smtClean="0">
              <a:latin typeface="Comic Sans MS" pitchFamily="66" charset="0"/>
            </a:endParaRPr>
          </a:p>
          <a:p>
            <a:pPr marL="82296" indent="0">
              <a:buNone/>
            </a:pPr>
            <a:endParaRPr lang="es-ES" sz="1800" smtClean="0">
              <a:latin typeface="Comic Sans MS" pitchFamily="66" charset="0"/>
            </a:endParaRPr>
          </a:p>
          <a:p>
            <a:endParaRPr lang="es-ES" sz="1800" smtClean="0">
              <a:latin typeface="Comic Sans MS" pitchFamily="66" charset="0"/>
            </a:endParaRPr>
          </a:p>
          <a:p>
            <a:endParaRPr lang="es-ES" sz="1800" smtClean="0">
              <a:latin typeface="Comic Sans MS" pitchFamily="66" charset="0"/>
            </a:endParaRPr>
          </a:p>
          <a:p>
            <a:endParaRPr lang="es-ES" sz="1800" smtClean="0">
              <a:latin typeface="Comic Sans MS" pitchFamily="66" charset="0"/>
            </a:endParaRPr>
          </a:p>
          <a:p>
            <a:endParaRPr lang="es-ES" sz="1800" smtClean="0">
              <a:latin typeface="Comic Sans MS" pitchFamily="66" charset="0"/>
            </a:endParaRPr>
          </a:p>
          <a:p>
            <a:endParaRPr lang="es-ES" sz="1800">
              <a:latin typeface="Comic Sans MS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36096" y="0"/>
            <a:ext cx="1440160" cy="1484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129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1640" y="692696"/>
            <a:ext cx="7498080" cy="2160240"/>
          </a:xfrm>
        </p:spPr>
        <p:txBody>
          <a:bodyPr>
            <a:normAutofit fontScale="90000"/>
          </a:bodyPr>
          <a:lstStyle/>
          <a:p>
            <a:pPr algn="ctr"/>
            <a:r>
              <a:rPr lang="es-ES" smtClean="0">
                <a:latin typeface="Comic Sans MS" pitchFamily="66" charset="0"/>
              </a:rPr>
              <a:t>Ce sont les Espagnols ou les Français qui passent le plus de temps devant le petit écran??</a:t>
            </a:r>
            <a:endParaRPr lang="es-ES">
              <a:latin typeface="Comic Sans MS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068960"/>
            <a:ext cx="3528392" cy="324989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31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RÉPONSE: Ce sont les Espagnols!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mtClean="0"/>
              <a:t>( Mars 2012) En moyenne, les Espagnols regardaient la télé </a:t>
            </a:r>
            <a:r>
              <a:rPr lang="es-ES" sz="4000" smtClean="0"/>
              <a:t>4h27min par jour</a:t>
            </a:r>
            <a:r>
              <a:rPr lang="es-ES" smtClean="0"/>
              <a:t>, contre 3h50min par jour pour les Français.</a:t>
            </a:r>
          </a:p>
          <a:p>
            <a:endParaRPr lang="es-ES" smtClean="0"/>
          </a:p>
          <a:p>
            <a:r>
              <a:rPr lang="es-ES" smtClean="0"/>
              <a:t>Pour les 2 pays ces chiffres ont largement augmenté en 10 ans.</a:t>
            </a:r>
          </a:p>
        </p:txBody>
      </p:sp>
    </p:spTree>
    <p:extLst>
      <p:ext uri="{BB962C8B-B14F-4D97-AF65-F5344CB8AC3E}">
        <p14:creationId xmlns:p14="http://schemas.microsoft.com/office/powerpoint/2010/main" val="3612628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1331640" y="188640"/>
            <a:ext cx="7498080" cy="2160240"/>
          </a:xfrm>
        </p:spPr>
        <p:txBody>
          <a:bodyPr>
            <a:normAutofit fontScale="92500"/>
          </a:bodyPr>
          <a:lstStyle/>
          <a:p>
            <a:pPr marL="82296" indent="0" algn="ctr">
              <a:buNone/>
            </a:pPr>
            <a:r>
              <a:rPr lang="es-ES" sz="4000" smtClean="0">
                <a:latin typeface="Comic Sans MS" pitchFamily="66" charset="0"/>
              </a:rPr>
              <a:t>La télé, en France comme en Espagne, reste nº1 comme loisir pour occuper son temps libre!</a:t>
            </a:r>
            <a:endParaRPr lang="es-ES" sz="4000">
              <a:latin typeface="Comic Sans MS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132856"/>
            <a:ext cx="508635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8383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Diversité culturelle du territoire plus représentative qu’en France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82296" indent="0">
              <a:buNone/>
            </a:pPr>
            <a:endParaRPr lang="es-ES" smtClean="0"/>
          </a:p>
          <a:p>
            <a:pPr marL="82296" indent="0">
              <a:buNone/>
            </a:pPr>
            <a:r>
              <a:rPr lang="es-ES" smtClean="0"/>
              <a:t>En Espagne: chaînes de télé locales. Le téléspectateur dispose d’un canal régional.</a:t>
            </a:r>
          </a:p>
          <a:p>
            <a:pPr marL="82296" indent="0">
              <a:buNone/>
            </a:pPr>
            <a:r>
              <a:rPr lang="es-ES" smtClean="0"/>
              <a:t>Ex.: Canal Sur, Telemadrid,…</a:t>
            </a:r>
          </a:p>
          <a:p>
            <a:pPr marL="82296" indent="0">
              <a:buNone/>
            </a:pPr>
            <a:endParaRPr lang="es-ES"/>
          </a:p>
          <a:p>
            <a:pPr marL="82296" indent="0">
              <a:buNone/>
            </a:pPr>
            <a:r>
              <a:rPr lang="es-ES" smtClean="0"/>
              <a:t>Ainsi, les langues minoritaires bénéficient de programmes télé importants. </a:t>
            </a:r>
          </a:p>
          <a:p>
            <a:pPr marL="82296" indent="0">
              <a:buNone/>
            </a:pPr>
            <a:r>
              <a:rPr lang="es-ES" smtClean="0"/>
              <a:t>En France, on autorise très peu les émissions en occitan par exemple (dans le sud).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3908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260648"/>
            <a:ext cx="8100392" cy="1008112"/>
          </a:xfrm>
        </p:spPr>
        <p:txBody>
          <a:bodyPr>
            <a:normAutofit/>
          </a:bodyPr>
          <a:lstStyle/>
          <a:p>
            <a:pPr algn="ctr"/>
            <a:r>
              <a:rPr lang="es-ES" sz="3200" smtClean="0"/>
              <a:t>Plus de </a:t>
            </a:r>
            <a:r>
              <a:rPr lang="es-ES" sz="3200" i="1" smtClean="0"/>
              <a:t>“télé-poubelle” </a:t>
            </a:r>
            <a:r>
              <a:rPr lang="es-ES" sz="3200" smtClean="0"/>
              <a:t>en Espagne qu’en France</a:t>
            </a:r>
            <a:endParaRPr lang="es-ES" sz="320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1640" y="1268760"/>
            <a:ext cx="7344816" cy="5256584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es-ES" sz="2800" smtClean="0"/>
          </a:p>
          <a:p>
            <a:pPr marL="82296" indent="0">
              <a:buNone/>
            </a:pPr>
            <a:r>
              <a:rPr lang="es-ES" sz="2800" smtClean="0"/>
              <a:t>Exemple: les émissions de “téléréalité”</a:t>
            </a:r>
          </a:p>
          <a:p>
            <a:pPr marL="82296" indent="0">
              <a:buNone/>
            </a:pPr>
            <a:r>
              <a:rPr lang="es-ES" sz="2800" i="1" smtClean="0"/>
              <a:t>Gran Hermano (Loft Story </a:t>
            </a:r>
            <a:r>
              <a:rPr lang="es-ES" sz="2800" smtClean="0"/>
              <a:t>en France):</a:t>
            </a:r>
          </a:p>
          <a:p>
            <a:pPr marL="82296" indent="0">
              <a:buNone/>
            </a:pPr>
            <a:r>
              <a:rPr lang="es-ES" sz="2800" smtClean="0"/>
              <a:t>2 éditions en France/13 en Espagne</a:t>
            </a:r>
          </a:p>
          <a:p>
            <a:pPr marL="82296" indent="0">
              <a:buNone/>
            </a:pPr>
            <a:endParaRPr lang="es-ES" sz="2400" smtClean="0"/>
          </a:p>
          <a:p>
            <a:pPr marL="82296" indent="0">
              <a:buNone/>
            </a:pPr>
            <a:r>
              <a:rPr lang="es-ES" sz="2400" smtClean="0"/>
              <a:t>En 2007, Antena 3 et Telecinco proposaient 13h de “télé-poubelle”, programmes de potins, reportages sur la vie des célébrités, etc.</a:t>
            </a:r>
          </a:p>
          <a:p>
            <a:pPr marL="82296" indent="0">
              <a:buNone/>
            </a:pPr>
            <a:r>
              <a:rPr lang="es-ES" sz="2400" smtClean="0"/>
              <a:t>Mais la France a elle aussi son lot d’émissions téléréalité:</a:t>
            </a:r>
          </a:p>
          <a:p>
            <a:pPr marL="82296" indent="0">
              <a:buNone/>
            </a:pPr>
            <a:r>
              <a:rPr lang="es-ES" sz="2400" smtClean="0"/>
              <a:t>Secret Story, Star Academy, Koh-Lanta, L’île de la tentation,…</a:t>
            </a:r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796605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3181" y="548680"/>
            <a:ext cx="6912768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359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data.over-blog.com/1/73/04/58/dyn003_original_350_301_pjpeg_2573023_6994c6f4a23fb7fc928b366caaff2f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92696"/>
            <a:ext cx="5760640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59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274320"/>
            <a:ext cx="7890080" cy="1143000"/>
          </a:xfrm>
        </p:spPr>
        <p:txBody>
          <a:bodyPr>
            <a:normAutofit fontScale="90000"/>
          </a:bodyPr>
          <a:lstStyle/>
          <a:p>
            <a:r>
              <a:rPr lang="es-ES" smtClean="0"/>
              <a:t>Débats d’actualité # Séries nationales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259632" y="1524000"/>
            <a:ext cx="3833576" cy="5217368"/>
          </a:xfrm>
        </p:spPr>
        <p:txBody>
          <a:bodyPr/>
          <a:lstStyle/>
          <a:p>
            <a:pPr marL="82296" indent="0" algn="ctr">
              <a:buNone/>
            </a:pPr>
            <a:r>
              <a:rPr lang="es-ES" smtClean="0"/>
              <a:t>FRANCE</a:t>
            </a:r>
          </a:p>
          <a:p>
            <a:pPr>
              <a:buFont typeface="Wingdings" pitchFamily="2" charset="2"/>
              <a:buChar char="§"/>
            </a:pPr>
            <a:r>
              <a:rPr lang="es-ES" sz="2400" smtClean="0"/>
              <a:t>Le JT du 20h: un rdv important pour les Français.</a:t>
            </a:r>
          </a:p>
          <a:p>
            <a:pPr>
              <a:buFont typeface="Wingdings" pitchFamily="2" charset="2"/>
              <a:buChar char="§"/>
            </a:pPr>
            <a:r>
              <a:rPr lang="es-ES" sz="2400" smtClean="0"/>
              <a:t>Artistes invités dans les JT</a:t>
            </a:r>
          </a:p>
          <a:p>
            <a:pPr>
              <a:buFont typeface="Wingdings" pitchFamily="2" charset="2"/>
              <a:buChar char="§"/>
            </a:pPr>
            <a:r>
              <a:rPr lang="es-ES" sz="2400" smtClean="0"/>
              <a:t>Français passionnés des débats d’actualité politique, sociale et culturelle:</a:t>
            </a:r>
          </a:p>
          <a:p>
            <a:pPr marL="82296" indent="0">
              <a:buNone/>
            </a:pPr>
            <a:r>
              <a:rPr lang="es-ES" sz="2400" smtClean="0"/>
              <a:t>Ex.: </a:t>
            </a:r>
            <a:r>
              <a:rPr lang="es-ES" sz="2400" i="1" smtClean="0"/>
              <a:t>Envoyé Spécial, On n’est pas couché, C dans l’air, Mots Croisés</a:t>
            </a:r>
          </a:p>
          <a:p>
            <a:pPr>
              <a:buFont typeface="Wingdings" pitchFamily="2" charset="2"/>
              <a:buChar char="§"/>
            </a:pP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48064" y="1524000"/>
            <a:ext cx="3995936" cy="4663440"/>
          </a:xfrm>
        </p:spPr>
        <p:txBody>
          <a:bodyPr/>
          <a:lstStyle/>
          <a:p>
            <a:pPr marL="82296" indent="0" algn="ctr">
              <a:buNone/>
            </a:pPr>
            <a:r>
              <a:rPr lang="es-ES" smtClean="0"/>
              <a:t>ESPAGNE</a:t>
            </a:r>
          </a:p>
          <a:p>
            <a:pPr>
              <a:buFont typeface="Wingdings" pitchFamily="2" charset="2"/>
              <a:buChar char="§"/>
            </a:pPr>
            <a:r>
              <a:rPr lang="es-ES" sz="2400" smtClean="0"/>
              <a:t>Le sport plus présent à l’ecran, dans les JT. En 2011, le foot présent dans 18 des 20 programmes les plus vus en Espagne.</a:t>
            </a:r>
          </a:p>
          <a:p>
            <a:pPr>
              <a:buFont typeface="Wingdings" pitchFamily="2" charset="2"/>
              <a:buChar char="§"/>
            </a:pPr>
            <a:r>
              <a:rPr lang="es-ES" sz="2400" smtClean="0"/>
              <a:t>Espagnols préfèrent les séries nationales, du type </a:t>
            </a:r>
            <a:r>
              <a:rPr lang="es-ES" sz="2400" i="1" smtClean="0"/>
              <a:t>Aquí no hay quien viva, Aída. </a:t>
            </a:r>
            <a:r>
              <a:rPr lang="es-ES" sz="2400" smtClean="0"/>
              <a:t>Séries qui s’exportent (</a:t>
            </a:r>
            <a:r>
              <a:rPr lang="es-ES" sz="2400" i="1" smtClean="0"/>
              <a:t>Un paso adelante; Los Serrano</a:t>
            </a:r>
            <a:r>
              <a:rPr lang="es-ES" sz="2400" smtClean="0"/>
              <a:t>)</a:t>
            </a:r>
            <a:endParaRPr lang="es-ES" sz="2400" i="1" smtClean="0"/>
          </a:p>
          <a:p>
            <a:pPr>
              <a:buFont typeface="Wingdings" pitchFamily="2" charset="2"/>
              <a:buChar char="§"/>
            </a:pPr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411735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196</TotalTime>
  <Words>645</Words>
  <Application>Microsoft Office PowerPoint</Application>
  <PresentationFormat>Presentación en pantalla (4:3)</PresentationFormat>
  <Paragraphs>98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Solsticio</vt:lpstr>
      <vt:lpstr>La Télé en France et en Espagne</vt:lpstr>
      <vt:lpstr>Ce sont les Espagnols ou les Français qui passent le plus de temps devant le petit écran??</vt:lpstr>
      <vt:lpstr>RÉPONSE: Ce sont les Espagnols!</vt:lpstr>
      <vt:lpstr>Presentación de PowerPoint</vt:lpstr>
      <vt:lpstr>Diversité culturelle du territoire plus représentative qu’en France</vt:lpstr>
      <vt:lpstr>Plus de “télé-poubelle” en Espagne qu’en France</vt:lpstr>
      <vt:lpstr>Presentación de PowerPoint</vt:lpstr>
      <vt:lpstr>Presentación de PowerPoint</vt:lpstr>
      <vt:lpstr>Débats d’actualité # Séries nationales</vt:lpstr>
      <vt:lpstr>Conclusion:</vt:lpstr>
      <vt:lpstr>Consommation TV en Europe:</vt:lpstr>
      <vt:lpstr>Les chaînes de télé généralistes françaises</vt:lpstr>
      <vt:lpstr>Les chaînes de télé généralistes françaises</vt:lpstr>
      <vt:lpstr>                VOCABULAIRE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Télé en France et en Espagne</dc:title>
  <dc:creator>Rafaelle</dc:creator>
  <cp:lastModifiedBy>Rafaelle</cp:lastModifiedBy>
  <cp:revision>18</cp:revision>
  <dcterms:created xsi:type="dcterms:W3CDTF">2013-05-20T15:21:29Z</dcterms:created>
  <dcterms:modified xsi:type="dcterms:W3CDTF">2013-05-21T11:47:58Z</dcterms:modified>
</cp:coreProperties>
</file>